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334" r:id="rId4"/>
    <p:sldId id="283" r:id="rId5"/>
    <p:sldId id="278" r:id="rId6"/>
    <p:sldId id="279" r:id="rId7"/>
    <p:sldId id="280" r:id="rId8"/>
    <p:sldId id="281" r:id="rId9"/>
    <p:sldId id="307" r:id="rId10"/>
    <p:sldId id="308" r:id="rId11"/>
    <p:sldId id="333" r:id="rId12"/>
    <p:sldId id="282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316" r:id="rId23"/>
    <p:sldId id="310" r:id="rId24"/>
    <p:sldId id="311" r:id="rId25"/>
    <p:sldId id="312" r:id="rId26"/>
    <p:sldId id="313" r:id="rId27"/>
    <p:sldId id="314" r:id="rId28"/>
    <p:sldId id="315" r:id="rId29"/>
    <p:sldId id="317" r:id="rId30"/>
    <p:sldId id="318" r:id="rId31"/>
    <p:sldId id="320" r:id="rId32"/>
    <p:sldId id="319" r:id="rId33"/>
    <p:sldId id="321" r:id="rId34"/>
    <p:sldId id="322" r:id="rId35"/>
    <p:sldId id="325" r:id="rId36"/>
    <p:sldId id="323" r:id="rId37"/>
    <p:sldId id="324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27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8" autoAdjust="0"/>
    <p:restoredTop sz="94660"/>
  </p:normalViewPr>
  <p:slideViewPr>
    <p:cSldViewPr snapToGrid="0">
      <p:cViewPr varScale="1">
        <p:scale>
          <a:sx n="62" d="100"/>
          <a:sy n="62" d="100"/>
        </p:scale>
        <p:origin x="676" y="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E5775F-7DB3-4FA9-B058-04A1D431DE9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D353D8A-146D-414E-967D-6477D1AD8D33}">
      <dgm:prSet/>
      <dgm:spPr>
        <a:blipFill rotWithShape="0">
          <a:blip xmlns:r="http://schemas.openxmlformats.org/officeDocument/2006/relationships" r:embed="rId1"/>
          <a:srcRect/>
          <a:stretch>
            <a:fillRect l="-27000" r="-27000"/>
          </a:stretch>
        </a:blipFill>
      </dgm:spPr>
      <dgm:t>
        <a:bodyPr/>
        <a:lstStyle/>
        <a:p>
          <a:endParaRPr lang="en-GB" dirty="0"/>
        </a:p>
      </dgm:t>
    </dgm:pt>
    <dgm:pt modelId="{B1056A99-107A-4C40-8CD4-77B0EBC52CB2}" type="parTrans" cxnId="{13B10B5B-465D-43DD-B432-0952E7800F35}">
      <dgm:prSet/>
      <dgm:spPr/>
      <dgm:t>
        <a:bodyPr/>
        <a:lstStyle/>
        <a:p>
          <a:endParaRPr lang="en-GB"/>
        </a:p>
      </dgm:t>
    </dgm:pt>
    <dgm:pt modelId="{B2DECFF1-DFB8-4A28-A629-561502836340}" type="sibTrans" cxnId="{13B10B5B-465D-43DD-B432-0952E7800F35}">
      <dgm:prSet/>
      <dgm:spPr/>
      <dgm:t>
        <a:bodyPr/>
        <a:lstStyle/>
        <a:p>
          <a:endParaRPr lang="en-GB"/>
        </a:p>
      </dgm:t>
    </dgm:pt>
    <dgm:pt modelId="{BD66A76C-7446-4A6E-9FA5-50C6F32C59DC}" type="pres">
      <dgm:prSet presAssocID="{4DE5775F-7DB3-4FA9-B058-04A1D431DE9B}" presName="Name0" presStyleCnt="0">
        <dgm:presLayoutVars>
          <dgm:dir/>
          <dgm:resizeHandles val="exact"/>
        </dgm:presLayoutVars>
      </dgm:prSet>
      <dgm:spPr/>
    </dgm:pt>
    <dgm:pt modelId="{D792EE43-FB80-484A-9B50-F5B63DE160F4}" type="pres">
      <dgm:prSet presAssocID="{4DE5775F-7DB3-4FA9-B058-04A1D431DE9B}" presName="arrow" presStyleLbl="bgShp" presStyleIdx="0" presStyleCnt="1"/>
      <dgm:spPr/>
    </dgm:pt>
    <dgm:pt modelId="{665EABC1-F987-4896-9568-922C3947AB7D}" type="pres">
      <dgm:prSet presAssocID="{4DE5775F-7DB3-4FA9-B058-04A1D431DE9B}" presName="points" presStyleCnt="0"/>
      <dgm:spPr/>
    </dgm:pt>
    <dgm:pt modelId="{82A82ADE-BA99-4F57-93B9-B0D12424E6ED}" type="pres">
      <dgm:prSet presAssocID="{0D353D8A-146D-414E-967D-6477D1AD8D33}" presName="compositeA" presStyleCnt="0"/>
      <dgm:spPr/>
    </dgm:pt>
    <dgm:pt modelId="{F9FFB184-90B5-46BC-B24B-D7B8B9FD07E8}" type="pres">
      <dgm:prSet presAssocID="{0D353D8A-146D-414E-967D-6477D1AD8D33}" presName="textA" presStyleLbl="revTx" presStyleIdx="0" presStyleCnt="1" custScaleX="99503" custScaleY="249502" custLinFactNeighborX="1413" custLinFactNeighborY="75651">
        <dgm:presLayoutVars>
          <dgm:bulletEnabled val="1"/>
        </dgm:presLayoutVars>
      </dgm:prSet>
      <dgm:spPr/>
    </dgm:pt>
    <dgm:pt modelId="{D67A638A-080E-46F5-B57E-290D2EE3A8F0}" type="pres">
      <dgm:prSet presAssocID="{0D353D8A-146D-414E-967D-6477D1AD8D33}" presName="circleA" presStyleLbl="node1" presStyleIdx="0" presStyleCnt="1"/>
      <dgm:spPr/>
    </dgm:pt>
    <dgm:pt modelId="{DBDD0876-8097-419D-988D-29FB940957E2}" type="pres">
      <dgm:prSet presAssocID="{0D353D8A-146D-414E-967D-6477D1AD8D33}" presName="spaceA" presStyleCnt="0"/>
      <dgm:spPr/>
    </dgm:pt>
  </dgm:ptLst>
  <dgm:cxnLst>
    <dgm:cxn modelId="{34B75421-A357-4A7D-A4C3-9D64E15FEBBE}" type="presOf" srcId="{0D353D8A-146D-414E-967D-6477D1AD8D33}" destId="{F9FFB184-90B5-46BC-B24B-D7B8B9FD07E8}" srcOrd="0" destOrd="0" presId="urn:microsoft.com/office/officeart/2005/8/layout/hProcess11"/>
    <dgm:cxn modelId="{13B10B5B-465D-43DD-B432-0952E7800F35}" srcId="{4DE5775F-7DB3-4FA9-B058-04A1D431DE9B}" destId="{0D353D8A-146D-414E-967D-6477D1AD8D33}" srcOrd="0" destOrd="0" parTransId="{B1056A99-107A-4C40-8CD4-77B0EBC52CB2}" sibTransId="{B2DECFF1-DFB8-4A28-A629-561502836340}"/>
    <dgm:cxn modelId="{5E8FD57C-48C2-437B-9C75-4F3D8986F8B4}" type="presOf" srcId="{4DE5775F-7DB3-4FA9-B058-04A1D431DE9B}" destId="{BD66A76C-7446-4A6E-9FA5-50C6F32C59DC}" srcOrd="0" destOrd="0" presId="urn:microsoft.com/office/officeart/2005/8/layout/hProcess11"/>
    <dgm:cxn modelId="{26ADAD95-336C-4554-B3F1-EF2DE225B90F}" type="presParOf" srcId="{BD66A76C-7446-4A6E-9FA5-50C6F32C59DC}" destId="{D792EE43-FB80-484A-9B50-F5B63DE160F4}" srcOrd="0" destOrd="0" presId="urn:microsoft.com/office/officeart/2005/8/layout/hProcess11"/>
    <dgm:cxn modelId="{7F28FC90-747B-4430-99FF-A05EBEA042B6}" type="presParOf" srcId="{BD66A76C-7446-4A6E-9FA5-50C6F32C59DC}" destId="{665EABC1-F987-4896-9568-922C3947AB7D}" srcOrd="1" destOrd="0" presId="urn:microsoft.com/office/officeart/2005/8/layout/hProcess11"/>
    <dgm:cxn modelId="{4B8F7C07-1B1C-4686-9FDD-86A97D774C85}" type="presParOf" srcId="{665EABC1-F987-4896-9568-922C3947AB7D}" destId="{82A82ADE-BA99-4F57-93B9-B0D12424E6ED}" srcOrd="0" destOrd="0" presId="urn:microsoft.com/office/officeart/2005/8/layout/hProcess11"/>
    <dgm:cxn modelId="{2F5932EC-3042-46E9-8E1D-C5D569A2C34F}" type="presParOf" srcId="{82A82ADE-BA99-4F57-93B9-B0D12424E6ED}" destId="{F9FFB184-90B5-46BC-B24B-D7B8B9FD07E8}" srcOrd="0" destOrd="0" presId="urn:microsoft.com/office/officeart/2005/8/layout/hProcess11"/>
    <dgm:cxn modelId="{BC741809-53F3-4EA4-961D-7375181A85A2}" type="presParOf" srcId="{82A82ADE-BA99-4F57-93B9-B0D12424E6ED}" destId="{D67A638A-080E-46F5-B57E-290D2EE3A8F0}" srcOrd="1" destOrd="0" presId="urn:microsoft.com/office/officeart/2005/8/layout/hProcess11"/>
    <dgm:cxn modelId="{681D4321-BFBC-47F1-99FA-0F2B54A2368F}" type="presParOf" srcId="{82A82ADE-BA99-4F57-93B9-B0D12424E6ED}" destId="{DBDD0876-8097-419D-988D-29FB940957E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2EE43-FB80-484A-9B50-F5B63DE160F4}">
      <dsp:nvSpPr>
        <dsp:cNvPr id="0" name=""/>
        <dsp:cNvSpPr/>
      </dsp:nvSpPr>
      <dsp:spPr>
        <a:xfrm>
          <a:off x="0" y="1283398"/>
          <a:ext cx="10515600" cy="171119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FB184-90B5-46BC-B24B-D7B8B9FD07E8}">
      <dsp:nvSpPr>
        <dsp:cNvPr id="0" name=""/>
        <dsp:cNvSpPr/>
      </dsp:nvSpPr>
      <dsp:spPr>
        <a:xfrm>
          <a:off x="161712" y="8521"/>
          <a:ext cx="9407807" cy="4269473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l="-27000" r="-27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b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300" kern="1200" dirty="0"/>
        </a:p>
      </dsp:txBody>
      <dsp:txXfrm>
        <a:off x="161712" y="8521"/>
        <a:ext cx="9407807" cy="4269473"/>
      </dsp:txXfrm>
    </dsp:sp>
    <dsp:sp modelId="{D67A638A-080E-46F5-B57E-290D2EE3A8F0}">
      <dsp:nvSpPr>
        <dsp:cNvPr id="0" name=""/>
        <dsp:cNvSpPr/>
      </dsp:nvSpPr>
      <dsp:spPr>
        <a:xfrm>
          <a:off x="4518120" y="2564666"/>
          <a:ext cx="427799" cy="4277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C4D8-7267-481C-97FB-88531F8E7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45EB4-C8E9-4276-9892-A8BD1C24C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52CF-CF54-495A-A737-C76F22C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2B9-480E-49D4-AFD3-A3BC21B8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FFCE-F9B6-482C-816E-091792F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024C-8551-48EC-85CB-36598BB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9F4-208D-4BAB-82BE-F275945E2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1D84-11A2-4845-9DEE-21A1FB2F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61C0-7A06-45C8-A0F8-23FAD46F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CCC8-2ED3-42E3-8030-B0E9DF7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5E5C2-3281-4A33-88C5-C97138BF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B8C3E-19EC-4156-82C4-FA8E3ACF7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120-4C33-4D5C-A088-1E77796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C907-51F8-4CCC-8671-CA5B649E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0B0B-A14D-4BA5-A718-F6E7ADBC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7FC0-FF7C-4F6B-A842-ECAEDD7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BD4-EEBC-444E-88DB-259F6F3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FAAB-6BAC-4D88-8AF7-FC846BF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D7F4-E6AC-4CB6-B687-556E6DB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03C-113A-46CC-AC65-292EB067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A4B-0F44-4E42-939A-CDE6C4A4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6593-CC60-4C4A-B097-A7D3799B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C689-8E98-4045-AAAC-AC66298D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CE6-A108-4CE1-BB08-97701D34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B96D-492C-4CC3-A033-5EA3A2F3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1157-304E-4446-9FA2-A0D0F7A5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CE9E-70A6-48AD-A24A-13D57438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E2C5-1B89-4EE8-A540-906472A1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B858-CDD0-459B-8AA4-9272BD2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7E86D-82BE-4E26-A9C3-95CC0F4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830B-C931-46B1-8F17-16243BF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EE-5ED7-4733-B755-CB96ADE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0618-A658-46BD-AB6D-8208DA7F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7DBE-C48C-42A1-94A3-9527A0944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27F4C-4D8F-4F03-9881-DADD3BC80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7925D-369F-411F-B885-734AB70D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43A2-98F3-42F1-9A82-FA5FFD7F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62CF4-4E17-4D39-8E8E-8949A9CD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EEB83-1757-489A-8EE3-E5F48A35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0B1-6BD1-4645-81EE-9AC7858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856AC-1564-422B-A261-A405B22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EC8FB-F905-4A5D-AB53-12C1AADB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4DBB-D2BA-424E-A50D-E0D7889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92351-298C-4CA7-A9E3-56F637F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D90-C9C0-4B17-89C3-13DA3A9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14D-FD1B-4975-AE16-9CDCC63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9E3F-372A-407D-B334-3FD2775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0B83-8870-4B46-9F59-5CC84DEF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C3D7-7F10-42DA-8696-266C3AE69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E5CF6-7F8D-4850-9864-97DA86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46AFE-B880-46F5-B5C6-2DEC8AAF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75EDA-D7C7-4D5B-8ADA-2C4C0D1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9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279-B977-4A7C-87E5-62231D94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0D755-8571-44A5-AE1A-89C9201F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34A2E-AFFE-48A4-A1FD-8FC6BEE6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560A-540C-47FC-A6B0-6655220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1103-4151-4737-9D9F-ECB366AA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B3C5-F017-4E10-86F3-4C24DEFA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BDDA-E62D-4396-A585-79909DF6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46D-FE47-4863-91F5-8DF27DBA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7AB05-0A06-4E1C-9ABC-94BB0432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9AF-D197-4E5B-86F0-EB12503E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7BCB-A864-4AA7-AA0C-5BBFBA97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E126-A573-1D84-4218-09A477F5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ts val="11220"/>
              </a:lnSpc>
            </a:pPr>
            <a:r>
              <a:rPr lang="en-US" sz="3200" b="1" dirty="0">
                <a:solidFill>
                  <a:srgbClr val="2D2D2D"/>
                </a:solidFill>
                <a:latin typeface="Lato 1 Bold"/>
                <a:ea typeface="Lato 1 Bold"/>
                <a:cs typeface="Lato 1 Bold"/>
                <a:sym typeface="Lato 1 Bold"/>
              </a:rPr>
              <a:t>Graph Theory and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68C0E-9B9D-9792-9819-CA023A37D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935896"/>
            <a:ext cx="6787025" cy="2111442"/>
          </a:xfrm>
        </p:spPr>
        <p:txBody>
          <a:bodyPr>
            <a:normAutofit/>
          </a:bodyPr>
          <a:lstStyle/>
          <a:p>
            <a:pPr algn="l">
              <a:lnSpc>
                <a:spcPts val="4339"/>
              </a:lnSpc>
            </a:pPr>
            <a:r>
              <a:rPr lang="en-US" sz="2400" b="1" dirty="0">
                <a:latin typeface="Lato 2"/>
                <a:ea typeface="Lato 2"/>
                <a:cs typeface="Lato 2"/>
                <a:sym typeface="Lato 2"/>
              </a:rPr>
              <a:t>CSM 491</a:t>
            </a:r>
            <a:endParaRPr lang="en-GH" sz="2400" b="1" dirty="0">
              <a:latin typeface="Lato 2"/>
              <a:ea typeface="Lato 2"/>
              <a:cs typeface="Lato 2"/>
              <a:sym typeface="Lato 2"/>
            </a:endParaRPr>
          </a:p>
          <a:p>
            <a:pPr algn="l">
              <a:lnSpc>
                <a:spcPts val="4339"/>
              </a:lnSpc>
            </a:pPr>
            <a:r>
              <a:rPr lang="en-US" sz="2400" b="1" dirty="0">
                <a:solidFill>
                  <a:schemeClr val="tx1"/>
                </a:solidFill>
                <a:latin typeface="Lato 2"/>
                <a:ea typeface="Lato 2"/>
                <a:cs typeface="Lato 2"/>
                <a:sym typeface="Lato 2"/>
              </a:rPr>
              <a:t>Dr. Oliver Kornyo</a:t>
            </a:r>
          </a:p>
          <a:p>
            <a:pPr algn="l">
              <a:lnSpc>
                <a:spcPts val="4339"/>
              </a:lnSpc>
            </a:pPr>
            <a:endParaRPr lang="en-GH" b="1" dirty="0">
              <a:latin typeface="Lato 2"/>
              <a:ea typeface="Lato 2"/>
              <a:cs typeface="Lato 2"/>
              <a:sym typeface="Lato 2"/>
            </a:endParaRPr>
          </a:p>
        </p:txBody>
      </p:sp>
    </p:spTree>
    <p:extLst>
      <p:ext uri="{BB962C8B-B14F-4D97-AF65-F5344CB8AC3E}">
        <p14:creationId xmlns:p14="http://schemas.microsoft.com/office/powerpoint/2010/main" val="398105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4B0F-AC45-C074-63A6-05075FAD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Isomorphism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BB35-5444-B42D-552C-555FC532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6260432" cy="4277995"/>
          </a:xfrm>
        </p:spPr>
        <p:txBody>
          <a:bodyPr>
            <a:normAutofit/>
          </a:bodyPr>
          <a:lstStyle/>
          <a:p>
            <a:r>
              <a:rPr lang="en-GB" dirty="0"/>
              <a:t>Two graphs G and H are isomorphic if there are  bijections:</a:t>
            </a:r>
          </a:p>
          <a:p>
            <a:r>
              <a:rPr lang="en-GB" dirty="0"/>
              <a:t>Θ: V(G) → V(H)</a:t>
            </a:r>
          </a:p>
          <a:p>
            <a:r>
              <a:rPr lang="en-GB" dirty="0"/>
              <a:t>Φ: E(G) → E(H)  such that:</a:t>
            </a:r>
          </a:p>
          <a:p>
            <a:r>
              <a:rPr lang="en-GB" dirty="0" err="1"/>
              <a:t>ψG</a:t>
            </a:r>
            <a:r>
              <a:rPr lang="en-GB" dirty="0"/>
              <a:t>(e) = </a:t>
            </a:r>
            <a:r>
              <a:rPr lang="en-GB" dirty="0" err="1"/>
              <a:t>uv</a:t>
            </a:r>
            <a:r>
              <a:rPr lang="en-GB" dirty="0"/>
              <a:t>	if and only if	</a:t>
            </a:r>
          </a:p>
          <a:p>
            <a:r>
              <a:rPr lang="en-GB" dirty="0" err="1"/>
              <a:t>ψH</a:t>
            </a:r>
            <a:r>
              <a:rPr lang="en-GB" dirty="0"/>
              <a:t>(Φ(e)) = Θ(u) Θ(v)u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E582C-D07C-4BB1-A564-AD14510E4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16540"/>
            <a:ext cx="5614284" cy="220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5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5B7B-3044-B0CA-6CE6-F273AC7E9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1AB3-205F-1A3B-549B-FD9547B9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9233"/>
            <a:ext cx="10515600" cy="1325563"/>
          </a:xfrm>
        </p:spPr>
        <p:txBody>
          <a:bodyPr/>
          <a:lstStyle/>
          <a:p>
            <a:r>
              <a:rPr lang="en-GB" b="1" dirty="0"/>
              <a:t>Isomorphism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6659A7F-96DA-F621-D414-1590B09D6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560" y="1715784"/>
            <a:ext cx="9946239" cy="4129777"/>
          </a:xfrm>
        </p:spPr>
      </p:pic>
    </p:spTree>
    <p:extLst>
      <p:ext uri="{BB962C8B-B14F-4D97-AF65-F5344CB8AC3E}">
        <p14:creationId xmlns:p14="http://schemas.microsoft.com/office/powerpoint/2010/main" val="125489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C55F-5262-B738-8146-80D619E9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584"/>
            <a:ext cx="10515600" cy="107549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dirty="0"/>
              <a:t>Complete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5D55-448B-0B32-05B7-4C6F4D3CC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5009147" cy="4277995"/>
          </a:xfrm>
        </p:spPr>
        <p:txBody>
          <a:bodyPr/>
          <a:lstStyle/>
          <a:p>
            <a:r>
              <a:rPr lang="en-GB" dirty="0"/>
              <a:t>Simple graph</a:t>
            </a:r>
          </a:p>
          <a:p>
            <a:r>
              <a:rPr lang="en-GB" dirty="0"/>
              <a:t>Each pair of vertices is joined by an edge</a:t>
            </a:r>
          </a:p>
          <a:p>
            <a:r>
              <a:rPr lang="en-GB" dirty="0"/>
              <a:t>Complete graph of n vertices: </a:t>
            </a:r>
            <a:r>
              <a:rPr lang="en-GB" dirty="0" err="1"/>
              <a:t>Kn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823A6-52EF-46EF-98BC-186A8044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347" y="1044107"/>
            <a:ext cx="5877841" cy="40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C7E3-AD9A-4A3D-BFDA-8A8ED2A9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Bipartite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DD75-A7AB-485E-9CF9-DDC8022E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1"/>
            <a:ext cx="5456583" cy="47250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Empty graph: a graph with no edges.</a:t>
            </a:r>
          </a:p>
          <a:p>
            <a:pPr>
              <a:lnSpc>
                <a:spcPct val="100000"/>
              </a:lnSpc>
            </a:pPr>
            <a:r>
              <a:rPr lang="en-GB" dirty="0"/>
              <a:t>Bipartite graph:</a:t>
            </a:r>
          </a:p>
          <a:p>
            <a:pPr>
              <a:lnSpc>
                <a:spcPct val="100000"/>
              </a:lnSpc>
            </a:pPr>
            <a:r>
              <a:rPr lang="en-GB" dirty="0"/>
              <a:t>Vertex set can be partitioned into two sets X and Y.</a:t>
            </a:r>
          </a:p>
          <a:p>
            <a:pPr>
              <a:lnSpc>
                <a:spcPct val="100000"/>
              </a:lnSpc>
            </a:pPr>
            <a:r>
              <a:rPr lang="en-GB" dirty="0"/>
              <a:t>Each edge has one end in X and one end in 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E1B02C-7ABE-4905-803F-C5596A25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46" y="1271705"/>
            <a:ext cx="5200469" cy="32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6BD1-EA38-4091-B212-BC876287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1026"/>
            <a:ext cx="10515600" cy="522043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dirty="0"/>
              <a:t>Complete Bipartite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8F84B-C9A1-4EAB-A4B6-5F569BF1D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012"/>
            <a:ext cx="5257800" cy="438996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en-GB" sz="3600" dirty="0"/>
              <a:t>Complete bipartite graph: each vertex of X is  joined to each vertex of Y.</a:t>
            </a:r>
          </a:p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en-GB" sz="3600" dirty="0"/>
              <a:t>Denoted by </a:t>
            </a:r>
            <a:r>
              <a:rPr lang="en-GB" sz="3600" dirty="0" err="1"/>
              <a:t>Km,n</a:t>
            </a:r>
            <a:endParaRPr lang="en-GB" sz="3600" dirty="0"/>
          </a:p>
          <a:p>
            <a:pPr algn="just">
              <a:lnSpc>
                <a:spcPct val="100000"/>
              </a:lnSpc>
              <a:spcAft>
                <a:spcPts val="800"/>
              </a:spcAft>
            </a:pPr>
            <a:endParaRPr lang="en-GH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D6A08-2114-4B9A-8111-4105CCBB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923" y="2032976"/>
            <a:ext cx="4606877" cy="27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4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0159-3F00-42CD-A539-E322127D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6215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dirty="0"/>
              <a:t>Planar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74414-71F8-4425-8E29-BAEDE0042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5538537" cy="4277995"/>
          </a:xfrm>
        </p:spPr>
        <p:txBody>
          <a:bodyPr>
            <a:normAutofit/>
          </a:bodyPr>
          <a:lstStyle/>
          <a:p>
            <a:r>
              <a:rPr lang="en-GB" dirty="0"/>
              <a:t>Two edges in a diagram of a graph may  intersect at a point that is not a vertex</a:t>
            </a:r>
          </a:p>
          <a:p>
            <a:r>
              <a:rPr lang="en-GB" dirty="0"/>
              <a:t>Graphs that have a diagram whose edges  intersect only at their ends are called planar.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0628F-0429-4BE8-B96F-6AFA88D1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754" y="1630541"/>
            <a:ext cx="4805718" cy="35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9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9057-EA46-4753-9247-D41E4C00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299"/>
            <a:ext cx="10515600" cy="748703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3200" dirty="0"/>
              <a:t>Subgraphs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E8B4-C802-475E-9C62-E8D6A3F8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772"/>
            <a:ext cx="10515600" cy="4277995"/>
          </a:xfrm>
        </p:spPr>
        <p:txBody>
          <a:bodyPr>
            <a:normAutofit/>
          </a:bodyPr>
          <a:lstStyle/>
          <a:p>
            <a:r>
              <a:rPr lang="en-GB" dirty="0"/>
              <a:t>H is a subgraph of G if:</a:t>
            </a:r>
          </a:p>
          <a:p>
            <a:r>
              <a:rPr lang="en-GB" dirty="0"/>
              <a:t>V(H) ⊆ V(G),</a:t>
            </a:r>
          </a:p>
          <a:p>
            <a:r>
              <a:rPr lang="en-GB" dirty="0"/>
              <a:t>E(H) ⊆ E(G),</a:t>
            </a:r>
          </a:p>
          <a:p>
            <a:r>
              <a:rPr lang="en-GB" dirty="0" err="1"/>
              <a:t>ψH</a:t>
            </a:r>
            <a:r>
              <a:rPr lang="en-GB" dirty="0"/>
              <a:t> is the restriction of </a:t>
            </a:r>
            <a:r>
              <a:rPr lang="en-GB" dirty="0" err="1"/>
              <a:t>ψG</a:t>
            </a:r>
            <a:r>
              <a:rPr lang="en-GB" dirty="0"/>
              <a:t> to E(H).</a:t>
            </a:r>
          </a:p>
          <a:p>
            <a:r>
              <a:rPr lang="en-GB" dirty="0"/>
              <a:t>When H≠G, H is a proper subgraph of G.</a:t>
            </a:r>
          </a:p>
          <a:p>
            <a:r>
              <a:rPr lang="en-GB" dirty="0"/>
              <a:t>If H is a subgraph of G, then G is a </a:t>
            </a:r>
            <a:r>
              <a:rPr lang="en-GB" dirty="0" err="1"/>
              <a:t>supergraph</a:t>
            </a:r>
            <a:r>
              <a:rPr lang="en-GB" dirty="0"/>
              <a:t>  of H.</a:t>
            </a:r>
          </a:p>
          <a:p>
            <a:r>
              <a:rPr lang="en-GB" dirty="0"/>
              <a:t>Spanning subgraph of G is a subgraph H with  V(H) = V(G).</a:t>
            </a:r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133143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57B7-172A-4E8A-8342-2005D3C9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570171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Subgraphs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931D-E1AE-4A0F-811F-45757718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002"/>
            <a:ext cx="4482598" cy="4277995"/>
          </a:xfrm>
        </p:spPr>
        <p:txBody>
          <a:bodyPr>
            <a:normAutofit/>
          </a:bodyPr>
          <a:lstStyle/>
          <a:p>
            <a:r>
              <a:rPr lang="en-GB" sz="3600" dirty="0"/>
              <a:t>Underlying simple graph is obtained by deleting  all loops and all parallel edges between node  pairs except one.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BDE51-CD21-438C-9828-1EBA5CFA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265" y="1554697"/>
            <a:ext cx="5823535" cy="28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1028-948D-49B2-A31D-66E21C5E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dirty="0"/>
              <a:t>Induced Subgraph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7190C-0C9B-4D9D-95D3-103F862A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298"/>
            <a:ext cx="4936958" cy="427799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dirty="0"/>
              <a:t>The induced subgraph, denoted by G-V’, is  obtained from G by deleting the vertices in V’  together with their incident edges.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7F7E3-CCA8-4074-B3D9-F23BDC66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54" y="719890"/>
            <a:ext cx="3900379" cy="2709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7535E-DEFE-4EE2-86C2-7EE624DD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573170"/>
            <a:ext cx="4419600" cy="27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C945-CB36-4A2F-80E5-65B8E411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Edge/Vertex Disjoint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C756-F23D-44B6-8B7C-49CE5B272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5562600" cy="4277995"/>
          </a:xfrm>
        </p:spPr>
        <p:txBody>
          <a:bodyPr>
            <a:normAutofit/>
          </a:bodyPr>
          <a:lstStyle/>
          <a:p>
            <a:r>
              <a:rPr lang="en-GB" dirty="0"/>
              <a:t>Let G1 and G2 be subgraphs of G.</a:t>
            </a:r>
          </a:p>
          <a:p>
            <a:r>
              <a:rPr lang="en-GB" dirty="0"/>
              <a:t>G1 and G2 are disjoint if they have no vertex in  common.</a:t>
            </a:r>
          </a:p>
          <a:p>
            <a:r>
              <a:rPr lang="en-GB" dirty="0"/>
              <a:t>They are edge-disjoint if they have no edge in  common.</a:t>
            </a:r>
          </a:p>
        </p:txBody>
      </p:sp>
    </p:spTree>
    <p:extLst>
      <p:ext uri="{BB962C8B-B14F-4D97-AF65-F5344CB8AC3E}">
        <p14:creationId xmlns:p14="http://schemas.microsoft.com/office/powerpoint/2010/main" val="391498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3156-26FF-0ED3-73D6-EEA02705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D6F6-B091-4085-4143-37BF067CF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2D2D2D"/>
                </a:solidFill>
                <a:latin typeface="Arial" panose="020B0604020202020204" pitchFamily="34" charset="0"/>
                <a:ea typeface="Lato 2"/>
                <a:cs typeface="Arial" panose="020B0604020202020204" pitchFamily="34" charset="0"/>
                <a:sym typeface="Lato 2"/>
              </a:rPr>
              <a:t>Euler is the father of graph theory </a:t>
            </a:r>
          </a:p>
          <a:p>
            <a:endParaRPr lang="en-G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2D2D2D"/>
                </a:solidFill>
                <a:latin typeface="Arial" panose="020B0604020202020204" pitchFamily="34" charset="0"/>
                <a:ea typeface="Lato 2"/>
                <a:cs typeface="Arial" panose="020B0604020202020204" pitchFamily="34" charset="0"/>
                <a:sym typeface="Lato 2"/>
              </a:rPr>
              <a:t>Graph theory started with Euler who was asked to find a nice path across the seven </a:t>
            </a:r>
            <a:r>
              <a:rPr lang="en-US" sz="2800" dirty="0" err="1">
                <a:solidFill>
                  <a:srgbClr val="2D2D2D"/>
                </a:solidFill>
                <a:latin typeface="Arial" panose="020B0604020202020204" pitchFamily="34" charset="0"/>
                <a:ea typeface="Lato 2"/>
                <a:cs typeface="Arial" panose="020B0604020202020204" pitchFamily="34" charset="0"/>
                <a:sym typeface="Lato 2"/>
              </a:rPr>
              <a:t>Köningsberg</a:t>
            </a:r>
            <a:r>
              <a:rPr lang="en-US" sz="2800" dirty="0">
                <a:solidFill>
                  <a:srgbClr val="2D2D2D"/>
                </a:solidFill>
                <a:latin typeface="Arial" panose="020B0604020202020204" pitchFamily="34" charset="0"/>
                <a:ea typeface="Lato 2"/>
                <a:cs typeface="Arial" panose="020B0604020202020204" pitchFamily="34" charset="0"/>
                <a:sym typeface="Lato 2"/>
              </a:rPr>
              <a:t> bridges</a:t>
            </a:r>
          </a:p>
          <a:p>
            <a:endParaRPr lang="en-G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(Eulerian) path should cross over each of the seven bridges exactly once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4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DE81-DA9C-412E-899F-EA314A59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Vertex 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CE5C-E0F0-40FC-85DC-BD99B47B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197"/>
            <a:ext cx="10515600" cy="427799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Degree: number of edges incident with a vertex</a:t>
            </a:r>
          </a:p>
          <a:p>
            <a:r>
              <a:rPr lang="en-GB" dirty="0"/>
              <a:t>each loop counts as two.</a:t>
            </a:r>
          </a:p>
          <a:p>
            <a:r>
              <a:rPr lang="en-GB" dirty="0"/>
              <a:t>Theorem:</a:t>
            </a:r>
            <a:endParaRPr lang="en-GH" dirty="0"/>
          </a:p>
          <a:p>
            <a:endParaRPr lang="en-GH" dirty="0"/>
          </a:p>
          <a:p>
            <a:endParaRPr lang="en-GH" dirty="0"/>
          </a:p>
          <a:p>
            <a:endParaRPr lang="en-GH" dirty="0"/>
          </a:p>
          <a:p>
            <a:r>
              <a:rPr lang="en-GB" dirty="0"/>
              <a:t>Theorem: In any graph, the number of vertices of  odd degree is even.</a:t>
            </a:r>
          </a:p>
          <a:p>
            <a:r>
              <a:rPr lang="en-GB" dirty="0"/>
              <a:t>A graph is k-regular if d(v)=k for all </a:t>
            </a:r>
            <a:r>
              <a:rPr lang="en-GB" dirty="0" err="1"/>
              <a:t>vεV</a:t>
            </a:r>
            <a:r>
              <a:rPr lang="en-GB" dirty="0"/>
              <a:t>.</a:t>
            </a:r>
          </a:p>
          <a:p>
            <a:r>
              <a:rPr lang="en-GB" dirty="0"/>
              <a:t>regular graphs, regular bipartite graphs </a:t>
            </a:r>
            <a:r>
              <a:rPr lang="en-GB" dirty="0" err="1"/>
              <a:t>Kn,n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AB22-2358-40DE-9528-3DA31FE7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677" y="2959760"/>
            <a:ext cx="4872092" cy="12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Walk: A finite non-null sequence:</a:t>
            </a:r>
          </a:p>
          <a:p>
            <a:r>
              <a:rPr lang="en-GB" sz="3200" dirty="0"/>
              <a:t>		W = v0e1v1e2…</a:t>
            </a:r>
            <a:r>
              <a:rPr lang="en-GB" sz="3200" dirty="0" err="1"/>
              <a:t>ekvk</a:t>
            </a:r>
            <a:endParaRPr lang="en-GB" sz="3200" dirty="0"/>
          </a:p>
          <a:p>
            <a:r>
              <a:rPr lang="en-GB" sz="3200" dirty="0"/>
              <a:t>	terms are alternately vertices and edges  </a:t>
            </a:r>
          </a:p>
          <a:p>
            <a:r>
              <a:rPr lang="en-GB" sz="3200" dirty="0"/>
              <a:t>	for 1 ≤ </a:t>
            </a:r>
            <a:r>
              <a:rPr lang="en-GB" sz="3200" dirty="0" err="1"/>
              <a:t>i</a:t>
            </a:r>
            <a:r>
              <a:rPr lang="en-GB" sz="3200" dirty="0"/>
              <a:t> ≤ k the ends of </a:t>
            </a:r>
            <a:r>
              <a:rPr lang="en-GB" sz="3200" dirty="0" err="1"/>
              <a:t>ei</a:t>
            </a:r>
            <a:r>
              <a:rPr lang="en-GB" sz="3200" dirty="0"/>
              <a:t> are vi-1 and vi.</a:t>
            </a:r>
          </a:p>
          <a:p>
            <a:r>
              <a:rPr lang="en-GB" sz="3200" dirty="0"/>
              <a:t>	The vertices v0 and </a:t>
            </a:r>
            <a:r>
              <a:rPr lang="en-GB" sz="3200" dirty="0" err="1"/>
              <a:t>vk</a:t>
            </a:r>
            <a:r>
              <a:rPr lang="en-GB" sz="3200" dirty="0"/>
              <a:t> are called the origin and  terminus of W.</a:t>
            </a:r>
          </a:p>
          <a:p>
            <a:r>
              <a:rPr lang="en-GB" sz="3200" dirty="0"/>
              <a:t>A walk in a simple graph can be specified simply  by its vertex sequence.</a:t>
            </a:r>
          </a:p>
        </p:txBody>
      </p:sp>
    </p:spTree>
    <p:extLst>
      <p:ext uri="{BB962C8B-B14F-4D97-AF65-F5344CB8AC3E}">
        <p14:creationId xmlns:p14="http://schemas.microsoft.com/office/powerpoint/2010/main" val="214823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Trail: W is a trail, if the edges e1, e2, …, </a:t>
            </a:r>
            <a:r>
              <a:rPr lang="en-GB" sz="3200" dirty="0" err="1"/>
              <a:t>ek</a:t>
            </a:r>
            <a:r>
              <a:rPr lang="en-GB" sz="3200" dirty="0"/>
              <a:t> of the  walk are distinct.</a:t>
            </a:r>
          </a:p>
          <a:p>
            <a:r>
              <a:rPr lang="en-GB" sz="3200" dirty="0"/>
              <a:t>Path: If the vertices of a trail are distinct, it is  called a path.</a:t>
            </a:r>
          </a:p>
          <a:p>
            <a:r>
              <a:rPr lang="en-GB" sz="3200" dirty="0"/>
              <a:t>Two vertices u and v of a graph are connected if  there is a path (</a:t>
            </a:r>
            <a:r>
              <a:rPr lang="en-GB" sz="3200" dirty="0" err="1"/>
              <a:t>u,v</a:t>
            </a:r>
            <a:r>
              <a:rPr lang="en-GB" sz="3200" dirty="0"/>
              <a:t>).</a:t>
            </a:r>
          </a:p>
          <a:p>
            <a:r>
              <a:rPr lang="en-GB" sz="3200" dirty="0"/>
              <a:t>If all pairs are connected, then graph is also  connected.</a:t>
            </a:r>
          </a:p>
        </p:txBody>
      </p:sp>
    </p:spTree>
    <p:extLst>
      <p:ext uri="{BB962C8B-B14F-4D97-AF65-F5344CB8AC3E}">
        <p14:creationId xmlns:p14="http://schemas.microsoft.com/office/powerpoint/2010/main" val="3090291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608051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58" y="1216975"/>
            <a:ext cx="5971674" cy="5032101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3600" dirty="0">
                <a:solidFill>
                  <a:srgbClr val="2D2D2D"/>
                </a:solidFill>
                <a:latin typeface="Lato 2"/>
                <a:ea typeface="Lato 2"/>
                <a:cs typeface="Lato 2"/>
                <a:sym typeface="Lato 2"/>
              </a:rPr>
              <a:t>walk: </a:t>
            </a:r>
            <a:r>
              <a:rPr lang="en-US" sz="3600" dirty="0" err="1">
                <a:solidFill>
                  <a:srgbClr val="2D2D2D"/>
                </a:solidFill>
                <a:latin typeface="Lato 2"/>
                <a:ea typeface="Lato 2"/>
                <a:cs typeface="Lato 2"/>
                <a:sym typeface="Lato 2"/>
              </a:rPr>
              <a:t>UaVfYfVgYhWbV</a:t>
            </a:r>
            <a:r>
              <a:rPr lang="en-US" sz="3600" dirty="0">
                <a:solidFill>
                  <a:srgbClr val="2D2D2D"/>
                </a:solidFill>
                <a:latin typeface="Lato 2"/>
                <a:ea typeface="Lato 2"/>
                <a:cs typeface="Lato 2"/>
                <a:sym typeface="Lato 2"/>
              </a:rPr>
              <a:t>  </a:t>
            </a:r>
          </a:p>
          <a:p>
            <a:pPr algn="just">
              <a:lnSpc>
                <a:spcPct val="200000"/>
              </a:lnSpc>
            </a:pPr>
            <a:r>
              <a:rPr lang="en-US" sz="3600" dirty="0">
                <a:solidFill>
                  <a:srgbClr val="2D2D2D"/>
                </a:solidFill>
                <a:latin typeface="Lato 2"/>
                <a:ea typeface="Lato 2"/>
                <a:cs typeface="Lato 2"/>
                <a:sym typeface="Lato 2"/>
              </a:rPr>
              <a:t>trail: </a:t>
            </a:r>
            <a:r>
              <a:rPr lang="en-US" sz="3600" dirty="0" err="1">
                <a:solidFill>
                  <a:srgbClr val="2D2D2D"/>
                </a:solidFill>
                <a:latin typeface="Lato 2"/>
                <a:ea typeface="Lato 2"/>
                <a:cs typeface="Lato 2"/>
                <a:sym typeface="Lato 2"/>
              </a:rPr>
              <a:t>WcXdYhWbVgY</a:t>
            </a:r>
            <a:r>
              <a:rPr lang="en-US" sz="3600" dirty="0">
                <a:solidFill>
                  <a:srgbClr val="2D2D2D"/>
                </a:solidFill>
                <a:latin typeface="Lato 2"/>
                <a:ea typeface="Lato 2"/>
                <a:cs typeface="Lato 2"/>
                <a:sym typeface="Lato 2"/>
              </a:rPr>
              <a:t>  </a:t>
            </a:r>
          </a:p>
          <a:p>
            <a:pPr algn="just">
              <a:lnSpc>
                <a:spcPct val="200000"/>
              </a:lnSpc>
            </a:pPr>
            <a:r>
              <a:rPr lang="en-US" sz="3600" dirty="0">
                <a:solidFill>
                  <a:srgbClr val="2D2D2D"/>
                </a:solidFill>
                <a:latin typeface="Lato 2"/>
                <a:ea typeface="Lato 2"/>
                <a:cs typeface="Lato 2"/>
                <a:sym typeface="Lato 2"/>
              </a:rPr>
              <a:t>path: </a:t>
            </a:r>
            <a:r>
              <a:rPr lang="en-US" sz="3600" dirty="0" err="1">
                <a:solidFill>
                  <a:srgbClr val="2D2D2D"/>
                </a:solidFill>
                <a:latin typeface="Lato 2"/>
                <a:ea typeface="Lato 2"/>
                <a:cs typeface="Lato 2"/>
                <a:sym typeface="Lato 2"/>
              </a:rPr>
              <a:t>XcWhYeUaV</a:t>
            </a:r>
            <a:endParaRPr lang="en-US" sz="3600" dirty="0">
              <a:solidFill>
                <a:srgbClr val="2D2D2D"/>
              </a:solidFill>
              <a:latin typeface="Lato 2"/>
              <a:ea typeface="Lato 2"/>
              <a:cs typeface="Lato 2"/>
              <a:sym typeface="Lato 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42A36-FEAF-4811-9A77-52B49576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94" y="1601202"/>
            <a:ext cx="4908306" cy="36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3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Distance, Diameter,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200" dirty="0"/>
              <a:t>The distance between u and v, </a:t>
            </a:r>
            <a:r>
              <a:rPr lang="en-GB" sz="3200" dirty="0" err="1"/>
              <a:t>dG</a:t>
            </a:r>
            <a:r>
              <a:rPr lang="en-GB" sz="3200" dirty="0"/>
              <a:t>(</a:t>
            </a:r>
            <a:r>
              <a:rPr lang="en-GB" sz="3200" dirty="0" err="1"/>
              <a:t>u,v</a:t>
            </a:r>
            <a:r>
              <a:rPr lang="en-GB" sz="3200" dirty="0"/>
              <a:t>) is the  length of a shortest (</a:t>
            </a:r>
            <a:r>
              <a:rPr lang="en-GB" sz="3200" dirty="0" err="1"/>
              <a:t>u,v</a:t>
            </a:r>
            <a:r>
              <a:rPr lang="en-GB" sz="3200" dirty="0"/>
              <a:t>) path.</a:t>
            </a:r>
          </a:p>
          <a:p>
            <a:r>
              <a:rPr lang="en-GB" sz="3200" dirty="0"/>
              <a:t>The diameter of G is the maximum distance between two vertices of G.</a:t>
            </a:r>
          </a:p>
          <a:p>
            <a:r>
              <a:rPr lang="en-GB" sz="3200" dirty="0"/>
              <a:t>A walk is closed if its origin and terminus are the  same.</a:t>
            </a:r>
          </a:p>
          <a:p>
            <a:r>
              <a:rPr lang="en-GB" sz="3200" dirty="0"/>
              <a:t>A closed path is called a cycle.</a:t>
            </a:r>
          </a:p>
          <a:p>
            <a:r>
              <a:rPr lang="en-GB" sz="3200" dirty="0"/>
              <a:t>	k-cycle: A cycle of length k.</a:t>
            </a:r>
          </a:p>
          <a:p>
            <a:r>
              <a:rPr lang="en-GB" sz="3200" dirty="0"/>
              <a:t>Theorem: A graph is bipartite if and only if it  contains no odd cycle.</a:t>
            </a:r>
          </a:p>
        </p:txBody>
      </p:sp>
    </p:spTree>
    <p:extLst>
      <p:ext uri="{BB962C8B-B14F-4D97-AF65-F5344CB8AC3E}">
        <p14:creationId xmlns:p14="http://schemas.microsoft.com/office/powerpoint/2010/main" val="120561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Incidence and Adjacency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5755105" cy="4277995"/>
          </a:xfrm>
        </p:spPr>
        <p:txBody>
          <a:bodyPr>
            <a:normAutofit/>
          </a:bodyPr>
          <a:lstStyle/>
          <a:p>
            <a:r>
              <a:rPr lang="en-GB" sz="3200" dirty="0"/>
              <a:t>Vertices: v1, v2, …, </a:t>
            </a:r>
            <a:r>
              <a:rPr lang="en-GB" sz="3200" dirty="0" err="1"/>
              <a:t>vv</a:t>
            </a:r>
            <a:endParaRPr lang="en-GB" sz="3200" dirty="0"/>
          </a:p>
          <a:p>
            <a:r>
              <a:rPr lang="en-GB" sz="3200" dirty="0"/>
              <a:t>Edges: e1, e2, …, </a:t>
            </a:r>
            <a:r>
              <a:rPr lang="en-GB" sz="3200" dirty="0" err="1"/>
              <a:t>eε</a:t>
            </a:r>
            <a:endParaRPr lang="en-GB" sz="3200" dirty="0"/>
          </a:p>
          <a:p>
            <a:r>
              <a:rPr lang="en-GB" sz="3200" dirty="0"/>
              <a:t>Incidence matrix: MG = [</a:t>
            </a:r>
            <a:r>
              <a:rPr lang="en-GB" sz="3200" dirty="0" err="1"/>
              <a:t>mij</a:t>
            </a:r>
            <a:r>
              <a:rPr lang="en-GB" sz="3200" dirty="0"/>
              <a:t>] where </a:t>
            </a:r>
            <a:r>
              <a:rPr lang="en-GB" sz="3200" dirty="0" err="1"/>
              <a:t>mij</a:t>
            </a:r>
            <a:r>
              <a:rPr lang="en-GB" sz="3200" dirty="0"/>
              <a:t> is the number of  times that vi and </a:t>
            </a:r>
            <a:r>
              <a:rPr lang="en-GB" sz="3200" dirty="0" err="1"/>
              <a:t>ej</a:t>
            </a:r>
            <a:r>
              <a:rPr lang="en-GB" sz="3200" dirty="0"/>
              <a:t> are incident.</a:t>
            </a:r>
          </a:p>
          <a:p>
            <a:r>
              <a:rPr lang="en-GB" sz="3200" dirty="0"/>
              <a:t>Adjacency matrix: AG = [</a:t>
            </a:r>
            <a:r>
              <a:rPr lang="en-GB" sz="3200" dirty="0" err="1"/>
              <a:t>aij</a:t>
            </a:r>
            <a:r>
              <a:rPr lang="en-GB" sz="3200" dirty="0"/>
              <a:t>] where </a:t>
            </a:r>
            <a:r>
              <a:rPr lang="en-GB" sz="3200" dirty="0" err="1"/>
              <a:t>aij</a:t>
            </a:r>
            <a:r>
              <a:rPr lang="en-GB" sz="3200" dirty="0"/>
              <a:t> is the number of  edges joining vi and </a:t>
            </a:r>
            <a:r>
              <a:rPr lang="en-GB" sz="3200" dirty="0" err="1"/>
              <a:t>vj</a:t>
            </a:r>
            <a:r>
              <a:rPr lang="en-GB" sz="3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6ED09-AC4D-4CA5-B8C0-3D5A4B0A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784" y="1680779"/>
            <a:ext cx="3109573" cy="257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240B3-F68F-42F5-96BB-3B5C9E1A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05" y="4283886"/>
            <a:ext cx="5431765" cy="242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27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10515600" cy="4277995"/>
          </a:xfrm>
        </p:spPr>
        <p:txBody>
          <a:bodyPr>
            <a:normAutofit fontScale="92500"/>
          </a:bodyPr>
          <a:lstStyle/>
          <a:p>
            <a:r>
              <a:rPr lang="en-GB" sz="3200" dirty="0"/>
              <a:t>If each edge has a direction, the graph is called  a digraph.</a:t>
            </a:r>
          </a:p>
          <a:p>
            <a:r>
              <a:rPr lang="en-GB" sz="3200" dirty="0"/>
              <a:t>	The edge (</a:t>
            </a:r>
            <a:r>
              <a:rPr lang="en-GB" sz="3200" dirty="0" err="1"/>
              <a:t>u,v</a:t>
            </a:r>
            <a:r>
              <a:rPr lang="en-GB" sz="3200" dirty="0"/>
              <a:t>) is different from edge (</a:t>
            </a:r>
            <a:r>
              <a:rPr lang="en-GB" sz="3200" dirty="0" err="1"/>
              <a:t>v,u</a:t>
            </a:r>
            <a:r>
              <a:rPr lang="en-GB" sz="3200" dirty="0"/>
              <a:t>).</a:t>
            </a:r>
          </a:p>
          <a:p>
            <a:r>
              <a:rPr lang="en-GB" sz="3200" dirty="0"/>
              <a:t>	The degree of a vertex v:</a:t>
            </a:r>
          </a:p>
          <a:p>
            <a:r>
              <a:rPr lang="en-GB" sz="3200" dirty="0"/>
              <a:t>		in-degree d-(v): number of edges incident to v</a:t>
            </a:r>
          </a:p>
          <a:p>
            <a:r>
              <a:rPr lang="en-GB" sz="3200" dirty="0"/>
              <a:t>		out-degree d+(v): number of edges incident from v</a:t>
            </a:r>
          </a:p>
          <a:p>
            <a:r>
              <a:rPr lang="en-GB" sz="3200" dirty="0"/>
              <a:t>	The digraph is balanced if for every vertex v,  d-(v) = d+(v)</a:t>
            </a:r>
          </a:p>
          <a:p>
            <a:r>
              <a:rPr lang="en-GB" sz="3200" dirty="0"/>
              <a:t>Each digraph has an underlying undirected  graph, obtained by deleting the direction of its  edges.</a:t>
            </a:r>
          </a:p>
        </p:txBody>
      </p:sp>
    </p:spTree>
    <p:extLst>
      <p:ext uri="{BB962C8B-B14F-4D97-AF65-F5344CB8AC3E}">
        <p14:creationId xmlns:p14="http://schemas.microsoft.com/office/powerpoint/2010/main" val="1343180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Directed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6236369" cy="4277995"/>
          </a:xfrm>
        </p:spPr>
        <p:txBody>
          <a:bodyPr>
            <a:normAutofit lnSpcReduction="10000"/>
          </a:bodyPr>
          <a:lstStyle/>
          <a:p>
            <a:r>
              <a:rPr lang="en-GB" sz="3200" dirty="0"/>
              <a:t>In a digraph, a directed path is an alternating sequence  of vertices and edges:</a:t>
            </a:r>
            <a:endParaRPr lang="en-GH" sz="3200" dirty="0"/>
          </a:p>
          <a:p>
            <a:r>
              <a:rPr lang="en-GB" sz="3200" baseline="13888" dirty="0">
                <a:latin typeface="Arial MT"/>
                <a:cs typeface="Arial MT"/>
              </a:rPr>
              <a:t>S</a:t>
            </a:r>
            <a:r>
              <a:rPr lang="en-GB" sz="3200" spc="-30" baseline="13888" dirty="0">
                <a:latin typeface="Arial MT"/>
                <a:cs typeface="Arial MT"/>
              </a:rPr>
              <a:t> </a:t>
            </a:r>
            <a:r>
              <a:rPr lang="en-GB" sz="3200" baseline="13888" dirty="0">
                <a:latin typeface="Arial MT"/>
                <a:cs typeface="Arial MT"/>
              </a:rPr>
              <a:t>=</a:t>
            </a:r>
            <a:r>
              <a:rPr lang="en-GB" sz="3200" spc="-30" baseline="13888" dirty="0">
                <a:latin typeface="Arial MT"/>
                <a:cs typeface="Arial MT"/>
              </a:rPr>
              <a:t> </a:t>
            </a:r>
            <a:r>
              <a:rPr lang="en-GB" sz="3200" spc="-7" baseline="13888" dirty="0">
                <a:latin typeface="Arial MT"/>
                <a:cs typeface="Arial MT"/>
              </a:rPr>
              <a:t>v</a:t>
            </a:r>
            <a:r>
              <a:rPr lang="en-GB" sz="3200" spc="-5" dirty="0">
                <a:latin typeface="Arial MT"/>
                <a:cs typeface="Arial MT"/>
              </a:rPr>
              <a:t>1</a:t>
            </a:r>
            <a:r>
              <a:rPr lang="en-GB" sz="3200" spc="-7" baseline="13888" dirty="0">
                <a:latin typeface="Arial MT"/>
                <a:cs typeface="Arial MT"/>
              </a:rPr>
              <a:t>e</a:t>
            </a:r>
            <a:r>
              <a:rPr lang="en-GB" sz="3200" spc="-5" dirty="0">
                <a:latin typeface="Arial MT"/>
                <a:cs typeface="Arial MT"/>
              </a:rPr>
              <a:t>1</a:t>
            </a:r>
            <a:r>
              <a:rPr lang="en-GB" sz="3200" spc="-7" baseline="13888" dirty="0">
                <a:latin typeface="Arial MT"/>
                <a:cs typeface="Arial MT"/>
              </a:rPr>
              <a:t>v</a:t>
            </a:r>
            <a:r>
              <a:rPr lang="en-GB" sz="3200" spc="-5" dirty="0">
                <a:latin typeface="Arial MT"/>
                <a:cs typeface="Arial MT"/>
              </a:rPr>
              <a:t>2</a:t>
            </a:r>
            <a:r>
              <a:rPr lang="en-GB" sz="3200" spc="-7" baseline="13888" dirty="0">
                <a:latin typeface="Arial MT"/>
                <a:cs typeface="Arial MT"/>
              </a:rPr>
              <a:t>e</a:t>
            </a:r>
            <a:r>
              <a:rPr lang="en-GB" sz="3200" spc="-5" dirty="0">
                <a:latin typeface="Arial MT"/>
                <a:cs typeface="Arial MT"/>
              </a:rPr>
              <a:t>2</a:t>
            </a:r>
            <a:r>
              <a:rPr lang="en-GB" sz="3200" spc="-7" baseline="13888" dirty="0">
                <a:latin typeface="Arial MT"/>
                <a:cs typeface="Arial MT"/>
              </a:rPr>
              <a:t>…v</a:t>
            </a:r>
            <a:r>
              <a:rPr lang="en-GB" sz="3200" spc="-5" dirty="0">
                <a:latin typeface="Arial MT"/>
                <a:cs typeface="Arial MT"/>
              </a:rPr>
              <a:t>k-1</a:t>
            </a:r>
            <a:r>
              <a:rPr lang="en-GB" sz="3200" spc="-7" baseline="13888" dirty="0">
                <a:latin typeface="Arial MT"/>
                <a:cs typeface="Arial MT"/>
              </a:rPr>
              <a:t>e</a:t>
            </a:r>
            <a:r>
              <a:rPr lang="en-GB" sz="3200" spc="-5" dirty="0">
                <a:latin typeface="Arial MT"/>
                <a:cs typeface="Arial MT"/>
              </a:rPr>
              <a:t>k-1</a:t>
            </a:r>
            <a:r>
              <a:rPr lang="en-GB" sz="3200" spc="-7" baseline="13888" dirty="0">
                <a:latin typeface="Arial MT"/>
                <a:cs typeface="Arial MT"/>
              </a:rPr>
              <a:t>v</a:t>
            </a:r>
            <a:r>
              <a:rPr lang="en-GB" sz="3200" spc="-5" dirty="0">
                <a:latin typeface="Arial MT"/>
                <a:cs typeface="Arial MT"/>
              </a:rPr>
              <a:t>k</a:t>
            </a:r>
            <a:endParaRPr lang="en-GB" sz="3200" dirty="0">
              <a:latin typeface="Arial MT"/>
              <a:cs typeface="Arial MT"/>
            </a:endParaRPr>
          </a:p>
          <a:p>
            <a:r>
              <a:rPr lang="en-GB" sz="3200" dirty="0"/>
              <a:t>where for all </a:t>
            </a:r>
            <a:r>
              <a:rPr lang="en-GB" sz="3200" dirty="0" err="1"/>
              <a:t>i</a:t>
            </a:r>
            <a:r>
              <a:rPr lang="en-GB" sz="3200" dirty="0"/>
              <a:t>, 1 ≤ </a:t>
            </a:r>
            <a:r>
              <a:rPr lang="en-GB" sz="3200" dirty="0" err="1"/>
              <a:t>i</a:t>
            </a:r>
            <a:r>
              <a:rPr lang="en-GB" sz="3200" dirty="0"/>
              <a:t> &lt; k, </a:t>
            </a:r>
            <a:r>
              <a:rPr lang="en-GB" sz="3200" dirty="0" err="1"/>
              <a:t>ei</a:t>
            </a:r>
            <a:r>
              <a:rPr lang="en-GB" sz="3200" dirty="0"/>
              <a:t> is incident</a:t>
            </a:r>
          </a:p>
          <a:p>
            <a:r>
              <a:rPr lang="en-GB" sz="3200" dirty="0"/>
              <a:t>	from vi</a:t>
            </a:r>
          </a:p>
          <a:p>
            <a:r>
              <a:rPr lang="en-GB" sz="3200" dirty="0"/>
              <a:t>	to vi+1</a:t>
            </a:r>
          </a:p>
          <a:p>
            <a:r>
              <a:rPr lang="en-GB" sz="3200" dirty="0"/>
              <a:t>Otherwise, S is an undirected path</a:t>
            </a:r>
          </a:p>
          <a:p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FB9DA-9534-474A-8DB5-E095EAC0C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874" y="2271313"/>
            <a:ext cx="5235213" cy="17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2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Connectivity in Digraphs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10515600" cy="4277995"/>
          </a:xfrm>
        </p:spPr>
        <p:txBody>
          <a:bodyPr>
            <a:normAutofit lnSpcReduction="10000"/>
          </a:bodyPr>
          <a:lstStyle/>
          <a:p>
            <a:r>
              <a:rPr lang="en-GB" sz="3200" dirty="0"/>
              <a:t>Two types of connectivity:</a:t>
            </a:r>
          </a:p>
          <a:p>
            <a:r>
              <a:rPr lang="en-GB" sz="3200" dirty="0"/>
              <a:t>	Strongly connected</a:t>
            </a:r>
          </a:p>
          <a:p>
            <a:r>
              <a:rPr lang="en-GB" sz="3200" dirty="0"/>
              <a:t>		u and v are strongly connected if there is:</a:t>
            </a:r>
          </a:p>
          <a:p>
            <a:r>
              <a:rPr lang="en-GB" sz="3200" dirty="0"/>
              <a:t>		a directed (</a:t>
            </a:r>
            <a:r>
              <a:rPr lang="en-GB" sz="3200" dirty="0" err="1"/>
              <a:t>u,v</a:t>
            </a:r>
            <a:r>
              <a:rPr lang="en-GB" sz="3200" dirty="0"/>
              <a:t>) path, and</a:t>
            </a:r>
          </a:p>
          <a:p>
            <a:r>
              <a:rPr lang="en-GB" sz="3200" dirty="0"/>
              <a:t>		a directed (</a:t>
            </a:r>
            <a:r>
              <a:rPr lang="en-GB" sz="3200" dirty="0" err="1"/>
              <a:t>v,u</a:t>
            </a:r>
            <a:r>
              <a:rPr lang="en-GB" sz="3200" dirty="0"/>
              <a:t>) path</a:t>
            </a:r>
          </a:p>
          <a:p>
            <a:r>
              <a:rPr lang="en-GB" sz="3200" dirty="0"/>
              <a:t>	Weakly connected</a:t>
            </a:r>
          </a:p>
          <a:p>
            <a:r>
              <a:rPr lang="en-GB" sz="3200" dirty="0"/>
              <a:t>		u and v are weakly connected if there is:</a:t>
            </a:r>
          </a:p>
          <a:p>
            <a:r>
              <a:rPr lang="en-GB" sz="3200" dirty="0"/>
              <a:t>		an undirected (</a:t>
            </a:r>
            <a:r>
              <a:rPr lang="en-GB" sz="3200" dirty="0" err="1"/>
              <a:t>u,v</a:t>
            </a:r>
            <a:r>
              <a:rPr lang="en-GB" sz="3200" dirty="0"/>
              <a:t>) path</a:t>
            </a:r>
          </a:p>
        </p:txBody>
      </p:sp>
    </p:spTree>
    <p:extLst>
      <p:ext uri="{BB962C8B-B14F-4D97-AF65-F5344CB8AC3E}">
        <p14:creationId xmlns:p14="http://schemas.microsoft.com/office/powerpoint/2010/main" val="61041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Adjacency Matrix of a Digraph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6019800" cy="427799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ts val="6719"/>
              </a:lnSpc>
              <a:buNone/>
            </a:pPr>
            <a:r>
              <a:rPr lang="en-GB" sz="3200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Vertices: v1, v2, …, </a:t>
            </a:r>
            <a:r>
              <a:rPr lang="en-GB" sz="3200" dirty="0" err="1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vv</a:t>
            </a:r>
            <a:endParaRPr lang="en-GB" sz="3200" dirty="0">
              <a:solidFill>
                <a:schemeClr val="tx1"/>
              </a:solidFill>
              <a:ea typeface="Lato 1 Bold"/>
              <a:cs typeface="Lato 1 Bold"/>
              <a:sym typeface="Lato 1 Bold"/>
            </a:endParaRPr>
          </a:p>
          <a:p>
            <a:pPr marL="0" indent="0">
              <a:lnSpc>
                <a:spcPts val="6719"/>
              </a:lnSpc>
              <a:buNone/>
            </a:pPr>
            <a:r>
              <a:rPr lang="en-GB" sz="3200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Edges: e1, e2, …, </a:t>
            </a:r>
            <a:r>
              <a:rPr lang="en-GB" sz="3200" dirty="0" err="1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eε</a:t>
            </a:r>
            <a:endParaRPr lang="en-GB" sz="3200" dirty="0">
              <a:solidFill>
                <a:schemeClr val="tx1"/>
              </a:solidFill>
              <a:ea typeface="Lato 1 Bold"/>
              <a:cs typeface="Lato 1 Bold"/>
              <a:sym typeface="Lato 1 Bold"/>
            </a:endParaRPr>
          </a:p>
          <a:p>
            <a:pPr marL="0" indent="0">
              <a:lnSpc>
                <a:spcPts val="6719"/>
              </a:lnSpc>
              <a:buNone/>
            </a:pPr>
            <a:r>
              <a:rPr lang="en-GB" sz="3200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Adjacency matrix: AG = [</a:t>
            </a:r>
            <a:r>
              <a:rPr lang="en-GB" sz="3200" dirty="0" err="1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ajk</a:t>
            </a:r>
            <a:r>
              <a:rPr lang="en-GB" sz="3200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] where </a:t>
            </a:r>
            <a:r>
              <a:rPr lang="en-GB" sz="3200" dirty="0" err="1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ajk</a:t>
            </a:r>
            <a:r>
              <a:rPr lang="en-GB" sz="3200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 is the number of  edges incident from </a:t>
            </a:r>
            <a:r>
              <a:rPr lang="en-GB" sz="3200" dirty="0" err="1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vj</a:t>
            </a:r>
            <a:r>
              <a:rPr lang="en-GB" sz="3200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 to </a:t>
            </a:r>
            <a:r>
              <a:rPr lang="en-GB" sz="3200" dirty="0" err="1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vk</a:t>
            </a:r>
            <a:r>
              <a:rPr lang="en-GB" sz="3200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.</a:t>
            </a:r>
          </a:p>
          <a:p>
            <a:pPr marL="0" indent="0">
              <a:lnSpc>
                <a:spcPts val="6719"/>
              </a:lnSpc>
              <a:buNone/>
            </a:pPr>
            <a:endParaRPr lang="en-GB" sz="3200" dirty="0">
              <a:solidFill>
                <a:schemeClr val="tx1"/>
              </a:solidFill>
              <a:ea typeface="Lato 1 Bold"/>
              <a:cs typeface="Lato 1 Bold"/>
              <a:sym typeface="Lato 1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94B64-6AE3-4727-967E-DC36E2053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494" y="1678656"/>
            <a:ext cx="5646821" cy="25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3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E83DF-7FBA-C789-86B1-35CBDEC1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E4E4-BBD4-BFF8-0B94-95E056BC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Koningsberg</a:t>
            </a:r>
            <a:r>
              <a:rPr lang="en-GB" dirty="0"/>
              <a:t> Bridges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B5AFFB-47C6-4764-088C-DD42FCA50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017817"/>
              </p:ext>
            </p:extLst>
          </p:nvPr>
        </p:nvGraphicFramePr>
        <p:xfrm>
          <a:off x="838200" y="1971081"/>
          <a:ext cx="10515600" cy="4277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783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2"/>
            <a:ext cx="6019800" cy="370782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Each edge is assigned a number.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	cost, weight, length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Weight of a subgraph: Sum of all edges of the  subgraph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chemeClr val="tx1"/>
                </a:solidFill>
                <a:ea typeface="Lato 1 Bold"/>
                <a:cs typeface="Lato 1 Bold"/>
                <a:sym typeface="Lato 1 Bold"/>
              </a:rPr>
              <a:t>	Example: weight of a 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F9977-4369-46BF-B43F-92E3A0CD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09" y="1271705"/>
            <a:ext cx="5613291" cy="2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02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Asymptotic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2"/>
            <a:ext cx="10158664" cy="3707824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Complexity: Number of computational steps that  it takes to transform the input data to the result  of a computation.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	This is a function of the problem size.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For graph algorithms, the problem size is  determined by one or both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	number of nodes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	number of edges.</a:t>
            </a:r>
          </a:p>
        </p:txBody>
      </p:sp>
    </p:spTree>
    <p:extLst>
      <p:ext uri="{BB962C8B-B14F-4D97-AF65-F5344CB8AC3E}">
        <p14:creationId xmlns:p14="http://schemas.microsoft.com/office/powerpoint/2010/main" val="1636144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Algorithmic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2"/>
            <a:ext cx="10158664" cy="3707824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GB" dirty="0">
                <a:solidFill>
                  <a:srgbClr val="2D2D2D"/>
                </a:solidFill>
                <a:ea typeface="Lato 2"/>
                <a:cs typeface="Calibri bold" panose="020F0702030404030204" pitchFamily="34" charset="0"/>
                <a:sym typeface="Lato 2"/>
              </a:rPr>
              <a:t>For a problem size s, the complexity of an  algorithm A is CA(s).</a:t>
            </a:r>
          </a:p>
          <a:p>
            <a:pPr algn="just">
              <a:lnSpc>
                <a:spcPct val="100000"/>
              </a:lnSpc>
            </a:pPr>
            <a:r>
              <a:rPr lang="en-GB" dirty="0">
                <a:solidFill>
                  <a:srgbClr val="2D2D2D"/>
                </a:solidFill>
                <a:ea typeface="Lato 2"/>
                <a:cs typeface="Calibri bold" panose="020F0702030404030204" pitchFamily="34" charset="0"/>
                <a:sym typeface="Lato 2"/>
              </a:rPr>
              <a:t>	The complexity may vary significantly if A is applied to  structurally different 	graphs of the same size.</a:t>
            </a:r>
          </a:p>
          <a:p>
            <a:pPr algn="just">
              <a:lnSpc>
                <a:spcPct val="100000"/>
              </a:lnSpc>
            </a:pPr>
            <a:r>
              <a:rPr lang="en-GB" dirty="0">
                <a:solidFill>
                  <a:srgbClr val="2D2D2D"/>
                </a:solidFill>
                <a:ea typeface="Lato 2"/>
                <a:cs typeface="Calibri bold" panose="020F0702030404030204" pitchFamily="34" charset="0"/>
                <a:sym typeface="Lato 2"/>
              </a:rPr>
              <a:t>	We use worst-case complexity:</a:t>
            </a:r>
          </a:p>
          <a:p>
            <a:pPr algn="just">
              <a:lnSpc>
                <a:spcPct val="100000"/>
              </a:lnSpc>
            </a:pPr>
            <a:r>
              <a:rPr lang="en-GB" dirty="0">
                <a:solidFill>
                  <a:srgbClr val="2D2D2D"/>
                </a:solidFill>
                <a:ea typeface="Lato 2"/>
                <a:cs typeface="Calibri bold" panose="020F0702030404030204" pitchFamily="34" charset="0"/>
                <a:sym typeface="Lato 2"/>
              </a:rPr>
              <a:t>	The maximum number of computational steps, over  all inputs of size s.</a:t>
            </a:r>
          </a:p>
        </p:txBody>
      </p:sp>
    </p:spTree>
    <p:extLst>
      <p:ext uri="{BB962C8B-B14F-4D97-AF65-F5344CB8AC3E}">
        <p14:creationId xmlns:p14="http://schemas.microsoft.com/office/powerpoint/2010/main" val="475499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Algorithmic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2"/>
            <a:ext cx="10158664" cy="3707824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Let A1 and A2 be two algorithms for the same  problem.</a:t>
            </a:r>
          </a:p>
          <a:p>
            <a:pPr marL="1371600" lvl="2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CA1(n) = n2/2</a:t>
            </a:r>
          </a:p>
          <a:p>
            <a:pPr marL="1371600" lvl="2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CA2(n) = 5n</a:t>
            </a:r>
          </a:p>
          <a:p>
            <a:pPr marL="1371600" lvl="2" indent="-45720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A2 is faster than A1 for all n&gt;10.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Asymptotic growth: As the problem size tends to  infinity, growth of n2 is greater than n.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The complexity of A2 is of lower order than that  of A1.</a:t>
            </a:r>
          </a:p>
        </p:txBody>
      </p:sp>
    </p:spTree>
    <p:extLst>
      <p:ext uri="{BB962C8B-B14F-4D97-AF65-F5344CB8AC3E}">
        <p14:creationId xmlns:p14="http://schemas.microsoft.com/office/powerpoint/2010/main" val="129596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2"/>
            <a:ext cx="10158664" cy="3707824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Given two functions F and G whose domain is  the natural numbers,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The order of F is lower than or equal to the order of G  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	if:</a:t>
            </a:r>
            <a:endParaRPr lang="en-GH" sz="2000" dirty="0">
              <a:solidFill>
                <a:srgbClr val="2D2D2D"/>
              </a:solidFill>
              <a:ea typeface="Lato 2"/>
              <a:cs typeface="Lato 2"/>
              <a:sym typeface="Lato 2"/>
            </a:endParaRP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F(n) ≤ K . G(n)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		K and n0 are positive constants. 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		 We write: F = O(G)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Low order terms of a function can be ignored in  determining the overall order.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Example: 3n3 + 6n2 + n + 6 is O(n3)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GB" sz="2000" dirty="0">
              <a:solidFill>
                <a:srgbClr val="2D2D2D"/>
              </a:solidFill>
              <a:ea typeface="Lato 2"/>
              <a:cs typeface="Lato 2"/>
              <a:sym typeface="Lato 2"/>
            </a:endParaRPr>
          </a:p>
        </p:txBody>
      </p:sp>
    </p:spTree>
    <p:extLst>
      <p:ext uri="{BB962C8B-B14F-4D97-AF65-F5344CB8AC3E}">
        <p14:creationId xmlns:p14="http://schemas.microsoft.com/office/powerpoint/2010/main" val="107014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Comparing Two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FBE9-29F4-4384-87C1-8FE041715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2"/>
            <a:ext cx="10158664" cy="3707824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Let:</a:t>
            </a:r>
            <a:endParaRPr lang="en-GH" dirty="0">
              <a:solidFill>
                <a:srgbClr val="2D2D2D"/>
              </a:solidFill>
              <a:ea typeface="Lato 2"/>
              <a:cs typeface="Lato 2"/>
              <a:sym typeface="Lato 2"/>
            </a:endParaRP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GH" dirty="0">
              <a:solidFill>
                <a:srgbClr val="2D2D2D"/>
              </a:solidFill>
              <a:ea typeface="Lato 2"/>
              <a:cs typeface="Lato 2"/>
              <a:sym typeface="Lato 2"/>
            </a:endParaRP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GH" dirty="0">
              <a:solidFill>
                <a:srgbClr val="2D2D2D"/>
              </a:solidFill>
              <a:ea typeface="Lato 2"/>
              <a:cs typeface="Lato 2"/>
              <a:sym typeface="Lato 2"/>
            </a:endParaRP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If L = a finite positive constant, then F = Θ(G)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If L = 0, then F is of lower order than G.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D2D2D"/>
                </a:solidFill>
                <a:ea typeface="Lato 2"/>
                <a:cs typeface="Lato 2"/>
                <a:sym typeface="Lato 2"/>
              </a:rPr>
              <a:t>If L = ∞, then G is of lower order than F.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GB" dirty="0">
              <a:solidFill>
                <a:srgbClr val="2D2D2D"/>
              </a:solidFill>
              <a:ea typeface="Lato 2"/>
              <a:cs typeface="Lato 2"/>
              <a:sym typeface="Lato 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3CB29-17D1-4415-AD1E-7FB7E032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821" y="2462880"/>
            <a:ext cx="2602832" cy="9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04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B94B1-4249-4A8D-8EB2-2A983291E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7567"/>
            <a:ext cx="7507705" cy="45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8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 of Complexities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21492-3D71-4674-9B87-486EAFD4A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can be shown that:</a:t>
            </a:r>
          </a:p>
          <a:p>
            <a:r>
              <a:rPr lang="en-GB" dirty="0"/>
              <a:t>An exponential in n is of greater order than any polynomial in n.</a:t>
            </a:r>
          </a:p>
          <a:p>
            <a:r>
              <a:rPr lang="en-GB" dirty="0"/>
              <a:t>Factorial n is of greater order than exponential in n.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83B99-0D9B-4FCE-9C83-719ABA6A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57" y="3494908"/>
            <a:ext cx="7415085" cy="31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0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– Digraph representation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1721FC-FA85-4D75-98C4-CC114B4E8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785434"/>
            <a:ext cx="7291137" cy="44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54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 – </a:t>
            </a:r>
            <a:r>
              <a:rPr lang="en-GH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</a:t>
            </a:r>
            <a:r>
              <a:rPr lang="en-GB" sz="4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igraph</a:t>
            </a: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B6D289-3B5B-4FBE-8825-BF654CFEE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260" y="1934487"/>
            <a:ext cx="7036223" cy="40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5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D1A-63AB-4B27-B62E-E70068BE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Kirchhoff and Cayley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9628-7201-40FA-A9FF-DAE74448D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811"/>
            <a:ext cx="10515600" cy="4764834"/>
          </a:xfrm>
        </p:spPr>
        <p:txBody>
          <a:bodyPr>
            <a:normAutofit/>
          </a:bodyPr>
          <a:lstStyle/>
          <a:p>
            <a:r>
              <a:rPr lang="en-GB" dirty="0"/>
              <a:t>Kirchhoff developed the theory  of trees in 1847 to solve the linear  equations in branches and  circuits of an electric network.</a:t>
            </a:r>
            <a:endParaRPr lang="en-GH" dirty="0"/>
          </a:p>
          <a:p>
            <a:endParaRPr lang="en-GH" dirty="0"/>
          </a:p>
          <a:p>
            <a:r>
              <a:rPr lang="en-GB" dirty="0"/>
              <a:t>In 1857, Cayley discovered the  trees. Later he engaged in  enumerating the isomers of  saturated hydrocarbons with a  given number of carbon atoms.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123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 of Adjacency	Matrix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9CC07-04E1-45B4-8EFC-359A78D14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lang="en-US" sz="2800" i="1" spc="-7" baseline="23391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lang="en-US" sz="2800" spc="-5" dirty="0">
                <a:solidFill>
                  <a:prstClr val="black"/>
                </a:solidFill>
                <a:latin typeface="Arial MT"/>
                <a:cs typeface="Arial MT"/>
              </a:rPr>
              <a:t>:</a:t>
            </a:r>
            <a:r>
              <a:rPr lang="en-US" sz="2800"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Arial MT"/>
                <a:cs typeface="Arial MT"/>
              </a:rPr>
              <a:t>k-</a:t>
            </a:r>
            <a:r>
              <a:rPr lang="en-US" sz="2800" dirty="0" err="1">
                <a:solidFill>
                  <a:prstClr val="black"/>
                </a:solidFill>
                <a:latin typeface="Arial MT"/>
                <a:cs typeface="Arial MT"/>
              </a:rPr>
              <a:t>th</a:t>
            </a:r>
            <a:r>
              <a:rPr lang="en-US" sz="2800"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Arial MT"/>
                <a:cs typeface="Arial MT"/>
              </a:rPr>
              <a:t>matrical</a:t>
            </a:r>
            <a:r>
              <a:rPr lang="en-US" sz="2800" spc="-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Arial MT"/>
                <a:cs typeface="Arial MT"/>
              </a:rPr>
              <a:t>product</a:t>
            </a:r>
            <a:r>
              <a:rPr lang="en-US" sz="2800" spc="-15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Arial MT"/>
                <a:cs typeface="Arial MT"/>
              </a:rPr>
              <a:t>of</a:t>
            </a:r>
            <a:r>
              <a:rPr lang="en-US" sz="2800"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Arial MT"/>
                <a:cs typeface="Arial MT"/>
              </a:rPr>
              <a:t>the</a:t>
            </a:r>
            <a:r>
              <a:rPr lang="en-US" sz="2800"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Arial MT"/>
                <a:cs typeface="Arial MT"/>
              </a:rPr>
              <a:t>adjacency</a:t>
            </a:r>
            <a:r>
              <a:rPr lang="en-US" sz="2800" spc="-10" dirty="0">
                <a:solidFill>
                  <a:prstClr val="black"/>
                </a:solidFill>
                <a:latin typeface="Arial MT"/>
                <a:cs typeface="Arial M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Arial MT"/>
                <a:cs typeface="Arial MT"/>
              </a:rPr>
              <a:t>matrix</a:t>
            </a:r>
          </a:p>
          <a:p>
            <a:endParaRPr lang="en-G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F7780-52CF-426C-9965-31BCFA10B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20" y="3429000"/>
            <a:ext cx="8090204" cy="2706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1CEBD-8139-4372-A7B3-BF07D631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20" y="2352679"/>
            <a:ext cx="5371042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9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Connection Matrix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EEA40A-6D91-4CE5-8E24-66CC9F2C9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212" y="1856281"/>
            <a:ext cx="9316452" cy="31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58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Warshall’s</a:t>
            </a: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Algorithm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3B3C32-FE5E-4A18-B1CD-26E463F06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739" y="1934487"/>
            <a:ext cx="8187638" cy="41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79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776172-4B29-486F-BC4C-9F3B9F6F9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780" y="1717919"/>
            <a:ext cx="7168346" cy="4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51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BED9-3722-4CE9-8152-B0EAECDA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 Traversals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6F9A61-B53B-4F47-BB77-1B345BC0A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312" y="1633028"/>
            <a:ext cx="8120576" cy="2499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7B46A-0D41-4B23-8BB3-A83FDC5F7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11" y="3928970"/>
            <a:ext cx="8477192" cy="29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15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BEAE-AE0C-A113-CB6C-C6597B310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7204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0E82-1A2A-0BFE-24E6-ACBBA069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B46C35-BFE9-41F3-A040-267F5054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4961021" cy="4277995"/>
          </a:xfrm>
        </p:spPr>
        <p:txBody>
          <a:bodyPr>
            <a:normAutofit/>
          </a:bodyPr>
          <a:lstStyle/>
          <a:p>
            <a:r>
              <a:rPr lang="en-GB" dirty="0"/>
              <a:t>In 1859, Hamilton used a  regular solid dodecahedron  whose 20 corners are </a:t>
            </a:r>
            <a:r>
              <a:rPr lang="en-GB" dirty="0" err="1"/>
              <a:t>labeled</a:t>
            </a:r>
            <a:r>
              <a:rPr lang="en-GB" dirty="0"/>
              <a:t>  with famous cities.</a:t>
            </a:r>
            <a:endParaRPr lang="en-GH" dirty="0"/>
          </a:p>
          <a:p>
            <a:endParaRPr lang="en-GH" dirty="0"/>
          </a:p>
          <a:p>
            <a:r>
              <a:rPr lang="en-GB" dirty="0"/>
              <a:t>The player is challenged to  travel “around the world” by  finding a closed circuit along  the edges, passing through  each city exactly once.</a:t>
            </a:r>
          </a:p>
          <a:p>
            <a:endParaRPr lang="en-GB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EBA3AA9C-EC91-45CE-A7B0-62628A6013A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3031" y="840946"/>
            <a:ext cx="2203283" cy="2588054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31D985D2-955C-4667-B68E-0F048DD823E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16064" y="4110078"/>
            <a:ext cx="2203283" cy="19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5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873E-AF2D-F451-90EB-8C432EDE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475B-EBA9-2D87-2C90-D360B8B5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Psychology, Lewin 1936, life-space of an individual</a:t>
            </a:r>
          </a:p>
          <a:p>
            <a:r>
              <a:rPr lang="en-GB" dirty="0"/>
              <a:t>Theoretical physics</a:t>
            </a:r>
          </a:p>
          <a:p>
            <a:r>
              <a:rPr lang="en-GB" dirty="0"/>
              <a:t>Probability, Markov chains</a:t>
            </a:r>
          </a:p>
          <a:p>
            <a:r>
              <a:rPr lang="en-GB" dirty="0"/>
              <a:t>Study of network flows</a:t>
            </a:r>
          </a:p>
          <a:p>
            <a:r>
              <a:rPr lang="en-GB" dirty="0"/>
              <a:t>Gant charts</a:t>
            </a:r>
          </a:p>
        </p:txBody>
      </p:sp>
    </p:spTree>
    <p:extLst>
      <p:ext uri="{BB962C8B-B14F-4D97-AF65-F5344CB8AC3E}">
        <p14:creationId xmlns:p14="http://schemas.microsoft.com/office/powerpoint/2010/main" val="122604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345-7D31-36F1-54AE-E09C07D9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BCB1-C18E-9A7C-0182-B1637AC61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295"/>
            <a:ext cx="10515600" cy="478856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diagram consisting of:</a:t>
            </a:r>
          </a:p>
          <a:p>
            <a:r>
              <a:rPr lang="en-GB" dirty="0"/>
              <a:t>	A set of points</a:t>
            </a:r>
          </a:p>
          <a:p>
            <a:r>
              <a:rPr lang="en-GB" dirty="0"/>
              <a:t>	Lines joining certain pairs of these points</a:t>
            </a:r>
          </a:p>
          <a:p>
            <a:r>
              <a:rPr lang="en-GB" dirty="0"/>
              <a:t>Example:</a:t>
            </a:r>
          </a:p>
          <a:p>
            <a:r>
              <a:rPr lang="en-GB" dirty="0"/>
              <a:t>	Points: people; lines: joining pairs of friends</a:t>
            </a:r>
          </a:p>
          <a:p>
            <a:r>
              <a:rPr lang="en-GB" dirty="0"/>
              <a:t>	Points: communication </a:t>
            </a:r>
            <a:r>
              <a:rPr lang="en-GB" dirty="0" err="1"/>
              <a:t>centers</a:t>
            </a:r>
            <a:r>
              <a:rPr lang="en-GB" dirty="0"/>
              <a:t>;  lines: communication on links</a:t>
            </a:r>
          </a:p>
          <a:p>
            <a:r>
              <a:rPr lang="en-GB" dirty="0"/>
              <a:t>Graph: G is an ordered triple (V, E, </a:t>
            </a:r>
            <a:r>
              <a:rPr lang="en-GB" dirty="0" err="1"/>
              <a:t>ψG</a:t>
            </a:r>
            <a:r>
              <a:rPr lang="en-GB" dirty="0"/>
              <a:t>)  </a:t>
            </a:r>
          </a:p>
          <a:p>
            <a:r>
              <a:rPr lang="en-GB" dirty="0"/>
              <a:t>V: nonempty set of vertices</a:t>
            </a:r>
          </a:p>
          <a:p>
            <a:r>
              <a:rPr lang="en-GB" dirty="0"/>
              <a:t>	E: set of edges</a:t>
            </a:r>
          </a:p>
          <a:p>
            <a:r>
              <a:rPr lang="en-GB" dirty="0"/>
              <a:t>	</a:t>
            </a:r>
            <a:r>
              <a:rPr lang="en-GB" dirty="0" err="1"/>
              <a:t>ψG</a:t>
            </a:r>
            <a:r>
              <a:rPr lang="en-GB" dirty="0"/>
              <a:t>: incidence function</a:t>
            </a:r>
          </a:p>
        </p:txBody>
      </p:sp>
    </p:spTree>
    <p:extLst>
      <p:ext uri="{BB962C8B-B14F-4D97-AF65-F5344CB8AC3E}">
        <p14:creationId xmlns:p14="http://schemas.microsoft.com/office/powerpoint/2010/main" val="203716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4B0F-AC45-C074-63A6-05075FAD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BB35-5444-B42D-552C-555FC532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6477000" cy="4277995"/>
          </a:xfrm>
        </p:spPr>
        <p:txBody>
          <a:bodyPr>
            <a:normAutofit/>
          </a:bodyPr>
          <a:lstStyle/>
          <a:p>
            <a:r>
              <a:rPr lang="en-GB" dirty="0"/>
              <a:t>V = {v1, v2, v3, v4, v5}</a:t>
            </a:r>
          </a:p>
          <a:p>
            <a:r>
              <a:rPr lang="en-GB" dirty="0"/>
              <a:t>E = {e1, e2, e3, e4, e5, e6, e7, e8}</a:t>
            </a:r>
          </a:p>
          <a:p>
            <a:r>
              <a:rPr lang="el-GR" dirty="0"/>
              <a:t>ψ</a:t>
            </a:r>
            <a:r>
              <a:rPr lang="en-GB" dirty="0"/>
              <a:t>G(e1) = v1v2, </a:t>
            </a:r>
            <a:r>
              <a:rPr lang="el-GR" dirty="0"/>
              <a:t>ψ</a:t>
            </a:r>
            <a:r>
              <a:rPr lang="en-GB" dirty="0"/>
              <a:t>G(e2) = v2v3, </a:t>
            </a:r>
            <a:r>
              <a:rPr lang="el-GR" dirty="0"/>
              <a:t>ψ</a:t>
            </a:r>
            <a:r>
              <a:rPr lang="en-GB" dirty="0"/>
              <a:t>G(e3) = v3v3  </a:t>
            </a:r>
            <a:r>
              <a:rPr lang="el-GR" dirty="0"/>
              <a:t>ψ</a:t>
            </a:r>
            <a:r>
              <a:rPr lang="en-GB" dirty="0"/>
              <a:t>G(e4) = v3v4, </a:t>
            </a:r>
            <a:r>
              <a:rPr lang="el-GR" dirty="0"/>
              <a:t>ψ</a:t>
            </a:r>
            <a:r>
              <a:rPr lang="en-GB" dirty="0"/>
              <a:t>G(e5) = v2v4, </a:t>
            </a:r>
            <a:r>
              <a:rPr lang="el-GR" dirty="0"/>
              <a:t>ψ</a:t>
            </a:r>
            <a:r>
              <a:rPr lang="en-GB" dirty="0"/>
              <a:t>G(e6) = v4v5  </a:t>
            </a:r>
            <a:r>
              <a:rPr lang="el-GR" dirty="0"/>
              <a:t>ψ</a:t>
            </a:r>
            <a:r>
              <a:rPr lang="en-GB" dirty="0"/>
              <a:t>G(e7) = v2v5, </a:t>
            </a:r>
            <a:r>
              <a:rPr lang="el-GR" dirty="0"/>
              <a:t>ψ</a:t>
            </a:r>
            <a:r>
              <a:rPr lang="en-GB" dirty="0"/>
              <a:t>G(e8) = v2v5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35B69-1E3F-4AAD-9ADE-2886584A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10" y="942638"/>
            <a:ext cx="3654189" cy="228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D9D1F-9734-4B34-8EE6-9BB87DD4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738" y="3868465"/>
            <a:ext cx="3880574" cy="20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0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4B0F-AC45-C074-63A6-05075FAD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BB35-5444-B42D-552C-555FC532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081"/>
            <a:ext cx="10515600" cy="4277995"/>
          </a:xfrm>
        </p:spPr>
        <p:txBody>
          <a:bodyPr>
            <a:normAutofit/>
          </a:bodyPr>
          <a:lstStyle/>
          <a:p>
            <a:r>
              <a:rPr lang="en-GB" dirty="0"/>
              <a:t>Two vertices which are incident with a common  edge are adjacent.</a:t>
            </a:r>
          </a:p>
          <a:p>
            <a:r>
              <a:rPr lang="en-GB" dirty="0"/>
              <a:t>An edge with identical ends: a loop.</a:t>
            </a:r>
          </a:p>
          <a:p>
            <a:r>
              <a:rPr lang="en-GB" dirty="0"/>
              <a:t>An edge with distinct ends: a link.</a:t>
            </a:r>
          </a:p>
          <a:p>
            <a:r>
              <a:rPr lang="en-GB" dirty="0"/>
              <a:t>Finite graph: both the vertex set and edge set  are finite.</a:t>
            </a:r>
          </a:p>
          <a:p>
            <a:r>
              <a:rPr lang="en-GB" dirty="0"/>
              <a:t>Simple graph: it has no loops and no two of its  links join the same pair of vertices.</a:t>
            </a:r>
          </a:p>
        </p:txBody>
      </p:sp>
    </p:spTree>
    <p:extLst>
      <p:ext uri="{BB962C8B-B14F-4D97-AF65-F5344CB8AC3E}">
        <p14:creationId xmlns:p14="http://schemas.microsoft.com/office/powerpoint/2010/main" val="183065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WC light.potx" id="{3AAB5C5D-F81D-415E-B016-C95F4778E009}" vid="{707FFEF3-20E4-4742-9351-C9F6B3F1404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1426</TotalTime>
  <Words>1817</Words>
  <Application>Microsoft Office PowerPoint</Application>
  <PresentationFormat>Widescreen</PresentationFormat>
  <Paragraphs>202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 MT</vt:lpstr>
      <vt:lpstr>Calibri</vt:lpstr>
      <vt:lpstr>Lato 1 Bold</vt:lpstr>
      <vt:lpstr>Lato 2</vt:lpstr>
      <vt:lpstr>Wingdings</vt:lpstr>
      <vt:lpstr>Office Theme</vt:lpstr>
      <vt:lpstr>Graph Theory and Applications</vt:lpstr>
      <vt:lpstr>Definition</vt:lpstr>
      <vt:lpstr>Koningsberg Bridges</vt:lpstr>
      <vt:lpstr>Kirchhoff and Cayley</vt:lpstr>
      <vt:lpstr>A game</vt:lpstr>
      <vt:lpstr>Applications</vt:lpstr>
      <vt:lpstr>Graphs</vt:lpstr>
      <vt:lpstr>Example of a Graph</vt:lpstr>
      <vt:lpstr>Terminology</vt:lpstr>
      <vt:lpstr>Isomorphism</vt:lpstr>
      <vt:lpstr>Isomorphism</vt:lpstr>
      <vt:lpstr>Complete Graph</vt:lpstr>
      <vt:lpstr>Bipartite Graph</vt:lpstr>
      <vt:lpstr>Complete Bipartite Graph</vt:lpstr>
      <vt:lpstr>Planar Graph</vt:lpstr>
      <vt:lpstr>Subgraphs</vt:lpstr>
      <vt:lpstr>Subgraphs</vt:lpstr>
      <vt:lpstr>Induced Subgraph</vt:lpstr>
      <vt:lpstr>Edge/Vertex Disjoint</vt:lpstr>
      <vt:lpstr>Vertex Degree</vt:lpstr>
      <vt:lpstr>Paths</vt:lpstr>
      <vt:lpstr>Paths</vt:lpstr>
      <vt:lpstr>Example</vt:lpstr>
      <vt:lpstr>Distance, Diameter, Cycle</vt:lpstr>
      <vt:lpstr>Incidence and Adjacency Matrices</vt:lpstr>
      <vt:lpstr>Directed graphs</vt:lpstr>
      <vt:lpstr>Directed Path</vt:lpstr>
      <vt:lpstr>Connectivity in Digraphs</vt:lpstr>
      <vt:lpstr>Adjacency Matrix of a Digraph</vt:lpstr>
      <vt:lpstr>Weighted Graphs</vt:lpstr>
      <vt:lpstr>Asymptotic Growth</vt:lpstr>
      <vt:lpstr>Algorithmic Complexity</vt:lpstr>
      <vt:lpstr>Algorithmic Complexity</vt:lpstr>
      <vt:lpstr>Order</vt:lpstr>
      <vt:lpstr>Comparing Two Functions</vt:lpstr>
      <vt:lpstr>Examples</vt:lpstr>
      <vt:lpstr>Comparison of Complexities</vt:lpstr>
      <vt:lpstr>Example – Digraph representation</vt:lpstr>
      <vt:lpstr>Example – Undigraph representation</vt:lpstr>
      <vt:lpstr>Products of Adjacency Matrix</vt:lpstr>
      <vt:lpstr>Connection Matrix</vt:lpstr>
      <vt:lpstr>Warshall’s Algorithm</vt:lpstr>
      <vt:lpstr>Example</vt:lpstr>
      <vt:lpstr>Graph Traversals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OLIVER KORNYO</cp:lastModifiedBy>
  <cp:revision>71</cp:revision>
  <dcterms:created xsi:type="dcterms:W3CDTF">2023-07-24T13:47:17Z</dcterms:created>
  <dcterms:modified xsi:type="dcterms:W3CDTF">2025-01-16T10:28:41Z</dcterms:modified>
</cp:coreProperties>
</file>